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7"/>
  </p:notesMasterIdLst>
  <p:handoutMasterIdLst>
    <p:handoutMasterId r:id="rId118"/>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290" r:id="rId69"/>
    <p:sldId id="291" r:id="rId70"/>
    <p:sldId id="293" r:id="rId71"/>
    <p:sldId id="336" r:id="rId72"/>
    <p:sldId id="294" r:id="rId73"/>
    <p:sldId id="443" r:id="rId74"/>
    <p:sldId id="304" r:id="rId75"/>
    <p:sldId id="298" r:id="rId76"/>
    <p:sldId id="444" r:id="rId77"/>
    <p:sldId id="445" r:id="rId78"/>
    <p:sldId id="303" r:id="rId79"/>
    <p:sldId id="305" r:id="rId80"/>
    <p:sldId id="307" r:id="rId81"/>
    <p:sldId id="308" r:id="rId82"/>
    <p:sldId id="310" r:id="rId83"/>
    <p:sldId id="313" r:id="rId84"/>
    <p:sldId id="314" r:id="rId85"/>
    <p:sldId id="337" r:id="rId86"/>
    <p:sldId id="446" r:id="rId87"/>
    <p:sldId id="339" r:id="rId88"/>
    <p:sldId id="319" r:id="rId89"/>
    <p:sldId id="448" r:id="rId90"/>
    <p:sldId id="449" r:id="rId91"/>
    <p:sldId id="450" r:id="rId92"/>
    <p:sldId id="320" r:id="rId93"/>
    <p:sldId id="329" r:id="rId94"/>
    <p:sldId id="330" r:id="rId95"/>
    <p:sldId id="322" r:id="rId96"/>
    <p:sldId id="415" r:id="rId97"/>
    <p:sldId id="416" r:id="rId98"/>
    <p:sldId id="417" r:id="rId99"/>
    <p:sldId id="420" r:id="rId100"/>
    <p:sldId id="421" r:id="rId101"/>
    <p:sldId id="422" r:id="rId102"/>
    <p:sldId id="418" r:id="rId103"/>
    <p:sldId id="423" r:id="rId104"/>
    <p:sldId id="424" r:id="rId105"/>
    <p:sldId id="425" r:id="rId106"/>
    <p:sldId id="426" r:id="rId107"/>
    <p:sldId id="427" r:id="rId108"/>
    <p:sldId id="428" r:id="rId109"/>
    <p:sldId id="431" r:id="rId110"/>
    <p:sldId id="429" r:id="rId111"/>
    <p:sldId id="432" r:id="rId112"/>
    <p:sldId id="434" r:id="rId113"/>
    <p:sldId id="430" r:id="rId114"/>
    <p:sldId id="433" r:id="rId115"/>
    <p:sldId id="326" r:id="rId1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03"/>
    <p:restoredTop sz="96281"/>
  </p:normalViewPr>
  <p:slideViewPr>
    <p:cSldViewPr>
      <p:cViewPr varScale="1">
        <p:scale>
          <a:sx n="127" d="100"/>
          <a:sy n="127" d="100"/>
        </p:scale>
        <p:origin x="224" y="17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06/03/22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06/03/22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79</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95</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115</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80</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81</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82</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83</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84</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88</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92</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115</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solidFill>
                  <a:schemeClr val="accent6">
                    <a:lumMod val="75000"/>
                  </a:schemeClr>
                </a:solidFill>
              </a:rPr>
              <a:t>A class is like a type definition</a:t>
            </a:r>
            <a:r>
              <a:rPr lang="en-GB" sz="2400" dirty="0"/>
              <a:t>. No data is allocated until an object is created from the class</a:t>
            </a:r>
          </a:p>
          <a:p>
            <a:r>
              <a:rPr lang="en-GB" sz="2400" dirty="0">
                <a:solidFill>
                  <a:schemeClr val="accent6">
                    <a:lumMod val="75000"/>
                  </a:schemeClr>
                </a:solidFill>
              </a:rPr>
              <a:t>The creation of an object is called instantiation</a:t>
            </a:r>
            <a:r>
              <a:rPr lang="en-GB" sz="2400" dirty="0"/>
              <a:t>.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1800" dirty="0"/>
              <a:t>The creation of an object is made with the keyword </a:t>
            </a:r>
            <a:r>
              <a:rPr lang="en-US" sz="1800" dirty="0">
                <a:solidFill>
                  <a:schemeClr val="accent6">
                    <a:lumMod val="75000"/>
                  </a:schemeClr>
                </a:solidFill>
              </a:rPr>
              <a:t>new</a:t>
            </a:r>
            <a:r>
              <a:rPr lang="en-US" sz="1800" dirty="0"/>
              <a:t> which creates a new instance of the specified class, and allocates it in memory (heap) </a:t>
            </a:r>
          </a:p>
          <a:p>
            <a:pPr lvl="1"/>
            <a:r>
              <a:rPr lang="en-US" sz="1600" dirty="0">
                <a:solidFill>
                  <a:schemeClr val="accent6">
                    <a:lumMod val="75000"/>
                  </a:schemeClr>
                </a:solidFill>
              </a:rPr>
              <a:t>new</a:t>
            </a:r>
            <a:r>
              <a:rPr lang="en-US" sz="1600" dirty="0"/>
              <a:t> calls the constructor method of the class (</a:t>
            </a:r>
            <a:r>
              <a:rPr lang="en-US" sz="1600" dirty="0">
                <a:solidFill>
                  <a:srgbClr val="E46C0A"/>
                </a:solidFill>
              </a:rPr>
              <a:t>a method without return type and with the same name of the Class</a:t>
            </a:r>
            <a:r>
              <a:rPr lang="en-US" sz="1600" dirty="0"/>
              <a:t>) </a:t>
            </a:r>
          </a:p>
          <a:p>
            <a:pPr lvl="1"/>
            <a:r>
              <a:rPr lang="en-US" sz="1600" dirty="0">
                <a:solidFill>
                  <a:schemeClr val="accent6">
                    <a:lumMod val="75000"/>
                  </a:schemeClr>
                </a:solidFill>
              </a:rPr>
              <a:t>new</a:t>
            </a:r>
            <a:r>
              <a:rPr lang="en-US" sz="1600" dirty="0"/>
              <a:t> returns a reference to the portion of memory containing the created object </a:t>
            </a:r>
          </a:p>
          <a:p>
            <a:endParaRPr lang="en-US" sz="18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en-US" sz="1200" dirty="0">
              <a:latin typeface="Consolas" panose="020B0609020204030204" pitchFamily="49" charset="0"/>
              <a:cs typeface="Consolas" panose="020B0609020204030204" pitchFamily="49" charset="0"/>
            </a:endParaRPr>
          </a:p>
          <a:p>
            <a:pPr marL="0" indent="0">
              <a:buNone/>
            </a:pPr>
            <a:r>
              <a:rPr lang="en-US" sz="1200" dirty="0">
                <a:latin typeface="Consolas" panose="020B0609020204030204" pitchFamily="49" charset="0"/>
                <a:cs typeface="Consolas" panose="020B0609020204030204" pitchFamily="49" charset="0"/>
              </a:rPr>
              <a:t>Car c1 = new Car(Red, Fiat, False); </a:t>
            </a:r>
          </a:p>
          <a:p>
            <a:pPr marL="0" indent="0">
              <a:buNone/>
            </a:pPr>
            <a:r>
              <a:rPr lang="en-US" sz="1200" dirty="0">
                <a:latin typeface="Consolas" panose="020B0609020204030204" pitchFamily="49" charset="0"/>
                <a:cs typeface="Consolas" panose="020B0609020204030204" pitchFamily="49" charset="0"/>
              </a:rPr>
              <a:t>Car c2 = c1;</a:t>
            </a:r>
          </a:p>
          <a:p>
            <a:pPr marL="0" indent="0">
              <a:buNone/>
            </a:pPr>
            <a:r>
              <a:rPr lang="en-US" sz="1200" dirty="0">
                <a:latin typeface="Consolas" panose="020B0609020204030204" pitchFamily="49" charset="0"/>
                <a:cs typeface="Consolas" panose="020B0609020204030204" pitchFamily="49" charset="0"/>
              </a:rPr>
              <a:t>Car c3 = new Car(White, BMW, True)</a:t>
            </a:r>
          </a:p>
          <a:p>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306" y="4077072"/>
            <a:ext cx="5945694" cy="1988840"/>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In simple words, == checks if both objects point to the same memory location whereas .equals() evaluates to the comparison of values in the objects.</a:t>
            </a:r>
          </a:p>
          <a:p>
            <a:r>
              <a:rPr lang="en-GB" sz="2000" dirty="0"/>
              <a:t>If a class does not override the equals method, then by default, it uses the equals(Object o) method of the closest parent class that has overridden this method. </a:t>
            </a:r>
            <a:endParaRPr lang="en-IT" sz="2000" dirty="0"/>
          </a:p>
          <a:p>
            <a:pPr marL="0" indent="0">
              <a:buNone/>
            </a:pPr>
            <a:endParaRPr lang="it-IT"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Car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Car(</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this.isOn</a:t>
            </a:r>
            <a:r>
              <a:rPr lang="it-IT" dirty="0">
                <a:latin typeface="Consolas" panose="020B0609020204030204" pitchFamily="49" charset="0"/>
                <a:cs typeface="Consolas" panose="020B0609020204030204" pitchFamily="49" charset="0"/>
              </a:rPr>
              <a:t> = false;</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this.brand</a:t>
            </a:r>
            <a:r>
              <a:rPr lang="it-IT" dirty="0">
                <a:latin typeface="Consolas" panose="020B0609020204030204" pitchFamily="49" charset="0"/>
                <a:cs typeface="Consolas" panose="020B0609020204030204" pitchFamily="49" charset="0"/>
              </a:rPr>
              <a:t> =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this.color</a:t>
            </a:r>
            <a:r>
              <a:rPr lang="it-IT" dirty="0">
                <a:latin typeface="Consolas" panose="020B0609020204030204" pitchFamily="49" charset="0"/>
                <a:cs typeface="Consolas" panose="020B0609020204030204" pitchFamily="49" charset="0"/>
              </a:rPr>
              <a:t> = color;</a:t>
            </a:r>
          </a:p>
          <a:p>
            <a:pPr marL="0" indent="0">
              <a:buNone/>
            </a:pPr>
            <a:r>
              <a:rPr lang="it-IT" dirty="0">
                <a:latin typeface="Consolas" panose="020B0609020204030204" pitchFamily="49" charset="0"/>
                <a:cs typeface="Consolas" panose="020B0609020204030204" pitchFamily="49" charset="0"/>
              </a:rPr>
              <a:t>    }	</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Car c1 = new Car("BMW", "M6");</a:t>
            </a:r>
          </a:p>
          <a:p>
            <a:pPr marL="0" indent="0">
              <a:buNone/>
            </a:pPr>
            <a:r>
              <a:rPr lang="it-IT" dirty="0">
                <a:latin typeface="Consolas" panose="020B0609020204030204" pitchFamily="49" charset="0"/>
                <a:cs typeface="Consolas" panose="020B0609020204030204" pitchFamily="49" charset="0"/>
              </a:rPr>
              <a:t>		Car c2 = new Car("BMW", "M6");</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 == c2);      </a:t>
            </a:r>
            <a:r>
              <a:rPr lang="it-IT" dirty="0">
                <a:solidFill>
                  <a:schemeClr val="accent6">
                    <a:lumMod val="75000"/>
                  </a:schemeClr>
                </a:solidFill>
                <a:latin typeface="Consolas" panose="020B0609020204030204" pitchFamily="49" charset="0"/>
                <a:cs typeface="Consolas" panose="020B0609020204030204" pitchFamily="49" charset="0"/>
              </a:rPr>
              <a:t>// false!</a:t>
            </a: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(c1.equals(c2)); </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it-IT" dirty="0">
              <a:latin typeface="Consolas" panose="020B0609020204030204" pitchFamily="49" charset="0"/>
              <a:cs typeface="Consolas" panose="020B0609020204030204" pitchFamily="49" charset="0"/>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this.licencePlate</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if</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not</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overridden</a:t>
            </a:r>
            <a:r>
              <a:rPr lang="it-IT" sz="12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equals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behaves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like</a:t>
            </a:r>
            <a:r>
              <a:rPr lang="it-IT" sz="12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200" dirty="0">
                <a:latin typeface="Consolas" panose="020B0609020204030204" pitchFamily="49" charset="0"/>
                <a:cs typeface="Consolas" panose="020B0609020204030204" pitchFamily="49" charset="0"/>
              </a:rPr>
              <a:t>	@Override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public </a:t>
            </a:r>
            <a:r>
              <a:rPr lang="en-GB" sz="1200" dirty="0" err="1">
                <a:latin typeface="Consolas" panose="020B0609020204030204" pitchFamily="49" charset="0"/>
                <a:cs typeface="Consolas" panose="020B0609020204030204" pitchFamily="49" charset="0"/>
              </a:rPr>
              <a:t>boolean</a:t>
            </a:r>
            <a:r>
              <a:rPr lang="en-GB" sz="1200" dirty="0">
                <a:latin typeface="Consolas" panose="020B0609020204030204" pitchFamily="49" charset="0"/>
                <a:cs typeface="Consolas" panose="020B0609020204030204" pitchFamily="49" charset="0"/>
              </a:rPr>
              <a:t> equals(Object o)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(this ==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true;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(o == null || </a:t>
            </a:r>
            <a:r>
              <a:rPr lang="en-GB" sz="1200" dirty="0" err="1">
                <a:latin typeface="Consolas" panose="020B0609020204030204" pitchFamily="49" charset="0"/>
                <a:cs typeface="Consolas" panose="020B0609020204030204" pitchFamily="49" charset="0"/>
              </a:rPr>
              <a:t>getClass</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o.getClass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false;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Car car = (Car)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a:t>
            </a:r>
            <a:r>
              <a:rPr lang="en-GB" sz="1200" dirty="0" err="1">
                <a:latin typeface="Consolas" panose="020B0609020204030204" pitchFamily="49" charset="0"/>
                <a:cs typeface="Consolas" panose="020B0609020204030204" pitchFamily="49" charset="0"/>
              </a:rPr>
              <a:t>isOn</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car.isOn</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(brand, </a:t>
            </a:r>
            <a:r>
              <a:rPr lang="en-GB" sz="1200" dirty="0" err="1">
                <a:latin typeface="Consolas" panose="020B0609020204030204" pitchFamily="49" charset="0"/>
                <a:cs typeface="Consolas" panose="020B0609020204030204" pitchFamily="49" charset="0"/>
              </a:rPr>
              <a:t>car.brand</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color</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car.color</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r>
              <a:rPr lang="it-IT" sz="12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000" dirty="0">
                <a:latin typeface="Consolas" panose="020B0609020204030204" pitchFamily="49" charset="0"/>
                <a:cs typeface="Consolas" panose="020B0609020204030204" pitchFamily="49" charset="0"/>
              </a:rPr>
              <a:t>public </a:t>
            </a:r>
            <a:r>
              <a:rPr lang="it-IT" sz="1000" dirty="0" err="1">
                <a:latin typeface="Consolas" panose="020B0609020204030204" pitchFamily="49" charset="0"/>
                <a:cs typeface="Consolas" panose="020B0609020204030204" pitchFamily="49" charset="0"/>
              </a:rPr>
              <a:t>class</a:t>
            </a:r>
            <a:r>
              <a:rPr lang="it-IT" sz="1000" dirty="0">
                <a:latin typeface="Consolas" panose="020B0609020204030204" pitchFamily="49" charset="0"/>
                <a:cs typeface="Consolas" panose="020B0609020204030204" pitchFamily="49" charset="0"/>
              </a:rPr>
              <a:t> Car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public Car(</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this.isOn</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this.licencePlate</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p>
          <a:p>
            <a:pPr marL="0" indent="0">
              <a:buNone/>
            </a:pPr>
            <a:endParaRPr lang="it-IT" sz="1000" dirty="0">
              <a:latin typeface="Consolas" panose="020B0609020204030204" pitchFamily="49" charset="0"/>
              <a:cs typeface="Consolas" panose="020B0609020204030204" pitchFamily="49" charset="0"/>
            </a:endParaRPr>
          </a:p>
          <a:p>
            <a:pPr marL="0" indent="0">
              <a:buNone/>
            </a:pPr>
            <a:r>
              <a:rPr lang="it-IT" sz="1000" dirty="0">
                <a:latin typeface="Consolas" panose="020B0609020204030204" pitchFamily="49" charset="0"/>
                <a:cs typeface="Consolas" panose="020B0609020204030204" pitchFamily="49" charset="0"/>
              </a:rPr>
              <a:t>	</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if</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not</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overridden</a:t>
            </a:r>
            <a:r>
              <a:rPr lang="it-IT" sz="10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equals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behaves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like</a:t>
            </a:r>
            <a:r>
              <a:rPr lang="it-IT" sz="10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equals(Object o)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(this ==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true;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(o == null || </a:t>
            </a:r>
            <a:r>
              <a:rPr lang="en-GB" sz="1000" dirty="0" err="1">
                <a:latin typeface="Consolas" panose="020B0609020204030204" pitchFamily="49" charset="0"/>
                <a:cs typeface="Consolas" panose="020B0609020204030204" pitchFamily="49" charset="0"/>
              </a:rPr>
              <a:t>getClass</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o.getClass</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false;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Car car = (Car)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car.isOn</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(brand, </a:t>
            </a:r>
            <a:r>
              <a:rPr lang="en-GB" sz="1000" dirty="0" err="1">
                <a:latin typeface="Consolas" panose="020B0609020204030204" pitchFamily="49" charset="0"/>
                <a:cs typeface="Consolas" panose="020B0609020204030204" pitchFamily="49" charset="0"/>
              </a:rPr>
              <a:t>car.brand</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car.color</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a:t>
            </a:r>
            <a:r>
              <a:rPr lang="en-GB" sz="1000" dirty="0">
                <a:solidFill>
                  <a:schemeClr val="accent6">
                    <a:lumMod val="75000"/>
                  </a:schemeClr>
                </a:solidFill>
                <a:latin typeface="Consolas" panose="020B0609020204030204" pitchFamily="49" charset="0"/>
                <a:cs typeface="Consolas" panose="020B0609020204030204" pitchFamily="49" charset="0"/>
              </a:rPr>
              <a:t>/* </a:t>
            </a:r>
            <a:r>
              <a:rPr lang="en-GB" sz="1000" dirty="0" err="1">
                <a:solidFill>
                  <a:schemeClr val="accent6">
                    <a:lumMod val="75000"/>
                  </a:schemeClr>
                </a:solidFill>
                <a:latin typeface="Consolas" panose="020B0609020204030204" pitchFamily="49" charset="0"/>
                <a:cs typeface="Consolas" panose="020B0609020204030204" pitchFamily="49" charset="0"/>
              </a:rPr>
              <a:t>hashcode</a:t>
            </a:r>
            <a:r>
              <a:rPr lang="en-GB" sz="10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int </a:t>
            </a:r>
            <a:r>
              <a:rPr lang="en-GB" sz="1000" dirty="0" err="1">
                <a:latin typeface="Consolas" panose="020B0609020204030204" pitchFamily="49" charset="0"/>
                <a:cs typeface="Consolas" panose="020B0609020204030204" pitchFamily="49" charset="0"/>
              </a:rPr>
              <a:t>hashCode</a:t>
            </a: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hash</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brand, </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sz="half" idx="1"/>
          </p:nvPr>
        </p:nvSpPr>
        <p:spPr/>
        <p:txBody>
          <a:bodyPr>
            <a:noAutofit/>
          </a:bodyPr>
          <a:lstStyle/>
          <a:p>
            <a:pPr fontAlgn="base"/>
            <a:r>
              <a:rPr lang="en-GB" sz="1600" dirty="0"/>
              <a:t>Whenever </a:t>
            </a:r>
            <a:r>
              <a:rPr lang="en-GB" sz="1600" dirty="0" err="1"/>
              <a:t>hashcode</a:t>
            </a:r>
            <a:r>
              <a:rPr lang="en-GB" sz="1600" dirty="0"/>
              <a:t> is invoked on the same object more than once during an execution of a Java application, the </a:t>
            </a:r>
            <a:r>
              <a:rPr lang="en-GB" sz="1600" dirty="0" err="1"/>
              <a:t>hashCode</a:t>
            </a:r>
            <a:r>
              <a:rPr lang="en-GB" sz="16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1600" dirty="0">
                <a:solidFill>
                  <a:schemeClr val="accent6">
                    <a:lumMod val="75000"/>
                  </a:schemeClr>
                </a:solidFill>
              </a:rPr>
              <a:t>If two objects are equal according to the equals(Object) method, then calling the </a:t>
            </a:r>
            <a:r>
              <a:rPr lang="en-GB" sz="1600" dirty="0" err="1">
                <a:solidFill>
                  <a:schemeClr val="accent6">
                    <a:lumMod val="75000"/>
                  </a:schemeClr>
                </a:solidFill>
              </a:rPr>
              <a:t>hashCode</a:t>
            </a:r>
            <a:r>
              <a:rPr lang="en-GB" sz="1600" dirty="0">
                <a:solidFill>
                  <a:schemeClr val="accent6">
                    <a:lumMod val="75000"/>
                  </a:schemeClr>
                </a:solidFill>
              </a:rPr>
              <a:t> method on each of the two objects must produce the same integer result.</a:t>
            </a:r>
          </a:p>
          <a:p>
            <a:pPr fontAlgn="base"/>
            <a:r>
              <a:rPr lang="en-GB" sz="1600" dirty="0"/>
              <a:t>It is not required that if two objects are unequal according to the equals(</a:t>
            </a:r>
            <a:r>
              <a:rPr lang="en-GB" sz="1600" dirty="0" err="1"/>
              <a:t>java.lang.Object</a:t>
            </a:r>
            <a:r>
              <a:rPr lang="en-GB" sz="1600" dirty="0"/>
              <a:t>) method, then calling the </a:t>
            </a:r>
            <a:r>
              <a:rPr lang="en-GB" sz="1600" dirty="0" err="1"/>
              <a:t>hashCode</a:t>
            </a:r>
            <a:r>
              <a:rPr lang="en-GB" sz="1600" dirty="0"/>
              <a:t> method on each of the two objects must produce distinct integer results. However, the programmer should be aware that producing distinct integer results for unequal objects may improve the performance of </a:t>
            </a:r>
            <a:r>
              <a:rPr lang="en-GB" sz="1600" dirty="0" err="1"/>
              <a:t>hashtables</a:t>
            </a:r>
            <a:r>
              <a:rPr lang="en-GB" sz="1600" dirty="0"/>
              <a:t>.</a:t>
            </a:r>
          </a:p>
          <a:p>
            <a:endParaRPr lang="en-IT" sz="1600" dirty="0"/>
          </a:p>
          <a:p>
            <a:endParaRPr lang="en-IT" sz="1600"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3" name="Content Placeholder 2"/>
          <p:cNvSpPr>
            <a:spLocks noGrp="1"/>
          </p:cNvSpPr>
          <p:nvPr>
            <p:ph idx="1"/>
          </p:nvPr>
        </p:nvSpPr>
        <p:spPr/>
        <p:txBody>
          <a:bodyPr>
            <a:normAutofit/>
          </a:bodyPr>
          <a:lstStyle/>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shallow</a:t>
            </a:r>
            <a:r>
              <a:rPr lang="it-IT" dirty="0">
                <a:latin typeface="Consolas" panose="020B0609020204030204" pitchFamily="49" charset="0"/>
                <a:cs typeface="Consolas" panose="020B0609020204030204" pitchFamily="49" charset="0"/>
              </a:rPr>
              <a:t> copy</a:t>
            </a:r>
          </a:p>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deep</a:t>
            </a:r>
            <a:r>
              <a:rPr lang="it-IT" dirty="0">
                <a:latin typeface="Consolas" panose="020B0609020204030204" pitchFamily="49" charset="0"/>
                <a:cs typeface="Consolas" panose="020B0609020204030204" pitchFamily="49" charset="0"/>
              </a:rPr>
              <a:t> copy</a:t>
            </a:r>
          </a:p>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solidFill>
                  <a:schemeClr val="accent6">
                    <a:lumMod val="75000"/>
                  </a:schemeClr>
                </a:solidFill>
              </a:rPr>
              <a:t>It is no longer a developer concern</a:t>
            </a:r>
            <a:r>
              <a:rPr lang="en-US" sz="2000" dirty="0"/>
              <a:t>.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70</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upcast any object to Object type (the price to pay is losing access to all methods more specific than those defined in Object) </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chemeClr val="accent6">
                    <a:lumMod val="75000"/>
                  </a:schemeClr>
                </a:solidFill>
              </a:rPr>
              <a:t>==</a:t>
            </a:r>
            <a:r>
              <a:rPr lang="en-US" b="1" dirty="0"/>
              <a:t> </a:t>
            </a:r>
            <a:r>
              <a:rPr lang="en-US" dirty="0"/>
              <a:t>and </a:t>
            </a:r>
            <a:r>
              <a:rPr lang="en-US" b="1" dirty="0">
                <a:solidFill>
                  <a:schemeClr val="accent6">
                    <a:lumMod val="75000"/>
                  </a:schemeClr>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a:t>
            </a:r>
            <a:r>
              <a:rPr lang="en-US" dirty="0">
                <a:solidFill>
                  <a:schemeClr val="accent6">
                    <a:lumMod val="75000"/>
                  </a:schemeClr>
                </a:solidFill>
              </a:rPr>
              <a:t>the values of the references </a:t>
            </a:r>
            <a:r>
              <a:rPr lang="en-US" dirty="0"/>
              <a:t>(i.e., addresses in memory)!</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80</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82</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84</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85</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88</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89</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90</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endParaRPr lang="en-US" dirty="0">
              <a:latin typeface="Calibri"/>
              <a:cs typeface="Calibri"/>
            </a:endParaRPr>
          </a:p>
          <a:p>
            <a:pPr marL="0" indent="0">
              <a:buNone/>
            </a:pPr>
            <a:r>
              <a:rPr lang="en-US" sz="2000" dirty="0">
                <a:latin typeface="Consolas"/>
                <a:cs typeface="Consolas"/>
              </a:rPr>
              <a:t>class LinkedList extends </a:t>
            </a:r>
            <a:r>
              <a:rPr lang="en-US" sz="2000" dirty="0" err="1">
                <a:latin typeface="Consolas"/>
                <a:cs typeface="Consolas"/>
              </a:rPr>
              <a:t>AbstractList</a:t>
            </a:r>
            <a:r>
              <a:rPr lang="en-US" sz="2000" dirty="0">
                <a:latin typeface="Consolas"/>
                <a:cs typeface="Consolas"/>
              </a:rPr>
              <a:t> implements List, Queue {}</a:t>
            </a:r>
            <a:br>
              <a:rPr lang="en-US" sz="2000" dirty="0">
                <a:latin typeface="Calibri"/>
                <a:cs typeface="Calibri"/>
              </a:rPr>
            </a:br>
            <a:r>
              <a:rPr lang="en-US" sz="2000" dirty="0">
                <a:latin typeface="Consolas"/>
                <a:cs typeface="Consolas"/>
              </a:rPr>
              <a:t>class Application </a:t>
            </a:r>
            <a:r>
              <a:rPr lang="en-US" sz="2000" dirty="0">
                <a:solidFill>
                  <a:schemeClr val="accent6">
                    <a:lumMod val="75000"/>
                  </a:schemeClr>
                </a:solidFill>
                <a:latin typeface="Consolas"/>
                <a:cs typeface="Consolas"/>
              </a:rPr>
              <a:t>extends</a:t>
            </a:r>
            <a:r>
              <a:rPr lang="en-US" sz="2000" dirty="0">
                <a:latin typeface="Consolas"/>
                <a:cs typeface="Consolas"/>
              </a:rPr>
              <a:t> </a:t>
            </a:r>
            <a:r>
              <a:rPr lang="en-US" sz="2000" dirty="0" err="1">
                <a:latin typeface="Consolas"/>
                <a:cs typeface="Consolas"/>
              </a:rPr>
              <a:t>JFrame</a:t>
            </a:r>
            <a:r>
              <a:rPr lang="en-US" sz="2000" dirty="0">
                <a:latin typeface="Consolas"/>
                <a:cs typeface="Consolas"/>
              </a:rPr>
              <a:t> </a:t>
            </a:r>
            <a:r>
              <a:rPr lang="en-US" sz="2000" dirty="0">
                <a:solidFill>
                  <a:schemeClr val="accent6">
                    <a:lumMod val="75000"/>
                  </a:schemeClr>
                </a:solidFill>
                <a:latin typeface="Consolas"/>
                <a:cs typeface="Consolas"/>
              </a:rPr>
              <a:t>implements </a:t>
            </a:r>
            <a:r>
              <a:rPr lang="en-US" sz="2000" dirty="0">
                <a:latin typeface="Consolas"/>
                <a:cs typeface="Consolas"/>
              </a:rPr>
              <a:t>ActionListener, </a:t>
            </a:r>
            <a:r>
              <a:rPr lang="en-US" sz="2000" dirty="0" err="1">
                <a:latin typeface="Consolas"/>
                <a:cs typeface="Consolas"/>
              </a:rPr>
              <a:t>KeyListener</a:t>
            </a:r>
            <a:r>
              <a:rPr lang="en-US" sz="20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92</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93</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95</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98</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644605"/>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895</TotalTime>
  <Words>9490</Words>
  <Application>Microsoft Macintosh PowerPoint</Application>
  <PresentationFormat>Widescreen</PresentationFormat>
  <Paragraphs>1562</Paragraphs>
  <Slides>115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Classes and objects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51</cp:revision>
  <dcterms:created xsi:type="dcterms:W3CDTF">2021-09-29T20:20:40Z</dcterms:created>
  <dcterms:modified xsi:type="dcterms:W3CDTF">2022-03-06T13:13:12Z</dcterms:modified>
</cp:coreProperties>
</file>